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79" r:id="rId2"/>
    <p:sldId id="280" r:id="rId3"/>
    <p:sldId id="285" r:id="rId4"/>
    <p:sldId id="286" r:id="rId5"/>
    <p:sldId id="287" r:id="rId6"/>
    <p:sldId id="257" r:id="rId7"/>
    <p:sldId id="283" r:id="rId8"/>
    <p:sldId id="258" r:id="rId9"/>
    <p:sldId id="260" r:id="rId10"/>
    <p:sldId id="276" r:id="rId11"/>
    <p:sldId id="288" r:id="rId12"/>
    <p:sldId id="261" r:id="rId13"/>
    <p:sldId id="262" r:id="rId14"/>
    <p:sldId id="281" r:id="rId15"/>
    <p:sldId id="263" r:id="rId16"/>
    <p:sldId id="264" r:id="rId17"/>
    <p:sldId id="265" r:id="rId18"/>
    <p:sldId id="267" r:id="rId19"/>
    <p:sldId id="275" r:id="rId20"/>
    <p:sldId id="268" r:id="rId21"/>
    <p:sldId id="278" r:id="rId22"/>
    <p:sldId id="284" r:id="rId23"/>
    <p:sldId id="29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E763B-8690-4198-B82E-CEE649AB71B9}" type="datetimeFigureOut">
              <a:rPr lang="ru-RU" smtClean="0"/>
              <a:t>21.05.2016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A431E-C9BB-4644-8F2F-228745196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814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986B-B201-4331-B3C2-5C1D94B78688}" type="datetimeFigureOut">
              <a:rPr lang="ru-RU" smtClean="0"/>
              <a:t>21.05.2016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28-50C4-442A-BE4F-35A315E26B9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986B-B201-4331-B3C2-5C1D94B78688}" type="datetimeFigureOut">
              <a:rPr lang="ru-RU" smtClean="0"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28-50C4-442A-BE4F-35A315E26B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986B-B201-4331-B3C2-5C1D94B78688}" type="datetimeFigureOut">
              <a:rPr lang="ru-RU" smtClean="0"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28-50C4-442A-BE4F-35A315E26B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986B-B201-4331-B3C2-5C1D94B78688}" type="datetimeFigureOut">
              <a:rPr lang="ru-RU" smtClean="0"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28-50C4-442A-BE4F-35A315E26B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986B-B201-4331-B3C2-5C1D94B78688}" type="datetimeFigureOut">
              <a:rPr lang="ru-RU" smtClean="0"/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28-50C4-442A-BE4F-35A315E26B9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986B-B201-4331-B3C2-5C1D94B78688}" type="datetimeFigureOut">
              <a:rPr lang="ru-RU" smtClean="0"/>
              <a:t>21.05.2016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28-50C4-442A-BE4F-35A315E26B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986B-B201-4331-B3C2-5C1D94B78688}" type="datetimeFigureOut">
              <a:rPr lang="ru-RU" smtClean="0"/>
              <a:t>21.05.2016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28-50C4-442A-BE4F-35A315E26B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986B-B201-4331-B3C2-5C1D94B78688}" type="datetimeFigureOut">
              <a:rPr lang="ru-RU" smtClean="0"/>
              <a:t>21.05.2016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B86128-50C4-442A-BE4F-35A315E26B9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986B-B201-4331-B3C2-5C1D94B78688}" type="datetimeFigureOut">
              <a:rPr lang="ru-RU" smtClean="0"/>
              <a:t>21.05.2016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28-50C4-442A-BE4F-35A315E26B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986B-B201-4331-B3C2-5C1D94B78688}" type="datetimeFigureOut">
              <a:rPr lang="ru-RU" smtClean="0"/>
              <a:t>21.05.2016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2B86128-50C4-442A-BE4F-35A315E26B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998986B-B201-4331-B3C2-5C1D94B78688}" type="datetimeFigureOut">
              <a:rPr lang="ru-RU" smtClean="0"/>
              <a:t>21.05.2016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28-50C4-442A-BE4F-35A315E26B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998986B-B201-4331-B3C2-5C1D94B78688}" type="datetimeFigureOut">
              <a:rPr lang="ru-RU" smtClean="0"/>
              <a:t>21.05.2016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2B86128-50C4-442A-BE4F-35A315E26B9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188640"/>
            <a:ext cx="4464496" cy="1224136"/>
          </a:xfrm>
        </p:spPr>
        <p:txBody>
          <a:bodyPr>
            <a:normAutofit/>
          </a:bodyPr>
          <a:lstStyle/>
          <a:p>
            <a:r>
              <a:rPr lang="ru-RU" sz="4400" dirty="0"/>
              <a:t>ВЫБОРЫ 2016</a:t>
            </a:r>
          </a:p>
        </p:txBody>
      </p:sp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251520" y="4941168"/>
            <a:ext cx="8712968" cy="1151314"/>
          </a:xfrm>
        </p:spPr>
        <p:txBody>
          <a:bodyPr>
            <a:normAutofit fontScale="25000" lnSpcReduction="20000"/>
          </a:bodyPr>
          <a:lstStyle/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sz="6200" dirty="0">
              <a:latin typeface="+mj-lt"/>
            </a:endParaRPr>
          </a:p>
          <a:p>
            <a:pPr marL="36576" indent="0">
              <a:buNone/>
            </a:pPr>
            <a:r>
              <a:rPr lang="ru-RU" sz="6200" dirty="0">
                <a:latin typeface="+mj-lt"/>
              </a:rPr>
              <a:t>Глава МГК ЦИДИВО 190И</a:t>
            </a:r>
          </a:p>
          <a:p>
            <a:pPr marL="36576" indent="0">
              <a:buNone/>
            </a:pPr>
            <a:r>
              <a:rPr lang="ru-RU" sz="6200" dirty="0">
                <a:latin typeface="+mj-lt"/>
              </a:rPr>
              <a:t>Вера Зиновьева</a:t>
            </a:r>
          </a:p>
        </p:txBody>
      </p:sp>
      <p:pic>
        <p:nvPicPr>
          <p:cNvPr id="1028" name="Picture 4" descr="C:\Users\Vera\Desktop\Выборы 2016 г\мост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4" r="16684"/>
          <a:stretch>
            <a:fillRect/>
          </a:stretch>
        </p:blipFill>
        <p:spPr bwMode="auto">
          <a:xfrm>
            <a:off x="179512" y="836712"/>
            <a:ext cx="4136820" cy="4136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979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caricatura.ru/parad/zhitnuhin/pic/9803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18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1880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Количество одномандатных избирательных округов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" indent="0">
              <a:buNone/>
            </a:pPr>
            <a:r>
              <a:rPr lang="ru-RU" dirty="0"/>
              <a:t>На территории РФ на выборах в Госдуму </a:t>
            </a:r>
            <a:r>
              <a:rPr lang="ru-RU" b="1" dirty="0"/>
              <a:t>в 2016 году будет образовано 225 одномандатных избирательных округов</a:t>
            </a:r>
            <a:r>
              <a:rPr lang="ru-RU" dirty="0"/>
              <a:t>. </a:t>
            </a:r>
          </a:p>
          <a:p>
            <a:pPr marL="36576" indent="0">
              <a:buNone/>
            </a:pPr>
            <a:r>
              <a:rPr lang="ru-RU" dirty="0"/>
              <a:t>Эта нарезка округов утверждена на ближайшие десять лет.</a:t>
            </a:r>
            <a:br>
              <a:rPr lang="ru-RU" dirty="0"/>
            </a:br>
            <a:r>
              <a:rPr lang="ru-RU" dirty="0"/>
              <a:t>В Москве будет образовано 15 одномандатных округов</a:t>
            </a:r>
          </a:p>
          <a:p>
            <a:pPr marL="36576" indent="0">
              <a:buNone/>
            </a:pPr>
            <a:r>
              <a:rPr lang="ru-RU" dirty="0"/>
              <a:t>в Санкт-Петербурге – 8,</a:t>
            </a:r>
          </a:p>
          <a:p>
            <a:pPr marL="36576" indent="0">
              <a:buNone/>
            </a:pPr>
            <a:r>
              <a:rPr lang="ru-RU" dirty="0"/>
              <a:t>в Новосибирске – 4.</a:t>
            </a:r>
          </a:p>
        </p:txBody>
      </p:sp>
    </p:spTree>
    <p:extLst>
      <p:ext uri="{BB962C8B-B14F-4D97-AF65-F5344CB8AC3E}">
        <p14:creationId xmlns:p14="http://schemas.microsoft.com/office/powerpoint/2010/main" val="1892322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Новосибирская область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7467600" cy="4896544"/>
          </a:xfrm>
        </p:spPr>
        <p:txBody>
          <a:bodyPr>
            <a:normAutofit fontScale="92500" lnSpcReduction="10000"/>
          </a:bodyPr>
          <a:lstStyle/>
          <a:p>
            <a:pPr marL="36576" indent="0" algn="ctr">
              <a:buNone/>
            </a:pPr>
            <a:r>
              <a:rPr lang="ru-RU" sz="3200" b="1" dirty="0"/>
              <a:t>Одномандатные избирательные округа</a:t>
            </a:r>
            <a:endParaRPr lang="ru-RU" sz="3200" dirty="0"/>
          </a:p>
          <a:p>
            <a:pPr marL="36576" indent="0">
              <a:buNone/>
            </a:pPr>
            <a:r>
              <a:rPr lang="ru-RU" dirty="0"/>
              <a:t>135 округ</a:t>
            </a:r>
            <a:r>
              <a:rPr lang="ru-RU" b="1" dirty="0"/>
              <a:t> </a:t>
            </a:r>
            <a:r>
              <a:rPr lang="ru-RU" dirty="0"/>
              <a:t>Новосибирский (Ж, З, К районы);</a:t>
            </a:r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r>
              <a:rPr lang="ru-RU" dirty="0"/>
              <a:t>136</a:t>
            </a:r>
            <a:r>
              <a:rPr lang="ru-RU" b="1" dirty="0"/>
              <a:t> </a:t>
            </a:r>
            <a:r>
              <a:rPr lang="ru-RU" dirty="0"/>
              <a:t>округ Центральный (Д, О, Ц районы);</a:t>
            </a:r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r>
              <a:rPr lang="ru-RU" dirty="0"/>
              <a:t>137 округ </a:t>
            </a:r>
            <a:r>
              <a:rPr lang="ru-RU" dirty="0" err="1"/>
              <a:t>Искитимский</a:t>
            </a:r>
            <a:r>
              <a:rPr lang="ru-RU" dirty="0"/>
              <a:t> (П, С, г. Бердск, г. </a:t>
            </a:r>
            <a:r>
              <a:rPr lang="ru-RU" dirty="0" err="1"/>
              <a:t>Искитим</a:t>
            </a:r>
            <a:r>
              <a:rPr lang="ru-RU" dirty="0"/>
              <a:t>);</a:t>
            </a:r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r>
              <a:rPr lang="ru-RU" dirty="0"/>
              <a:t>138</a:t>
            </a:r>
            <a:r>
              <a:rPr lang="ru-RU" b="1" dirty="0"/>
              <a:t> </a:t>
            </a:r>
            <a:r>
              <a:rPr lang="ru-RU" dirty="0"/>
              <a:t>округ </a:t>
            </a:r>
            <a:r>
              <a:rPr lang="ru-RU" dirty="0" err="1"/>
              <a:t>Барабинский</a:t>
            </a:r>
            <a:r>
              <a:rPr lang="ru-RU" dirty="0"/>
              <a:t> (Л, К).</a:t>
            </a:r>
          </a:p>
        </p:txBody>
      </p:sp>
    </p:spTree>
    <p:extLst>
      <p:ext uri="{BB962C8B-B14F-4D97-AF65-F5344CB8AC3E}">
        <p14:creationId xmlns:p14="http://schemas.microsoft.com/office/powerpoint/2010/main" val="2497439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Кандидаты от ЦИДИВО 190И: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ru-RU" b="1" dirty="0"/>
              <a:t>135 </a:t>
            </a:r>
            <a:r>
              <a:rPr lang="ru-RU" b="1" dirty="0">
                <a:latin typeface="+mj-lt"/>
              </a:rPr>
              <a:t>округ Зиновьева В.А.</a:t>
            </a:r>
          </a:p>
          <a:p>
            <a:pPr>
              <a:lnSpc>
                <a:spcPct val="200000"/>
              </a:lnSpc>
            </a:pPr>
            <a:r>
              <a:rPr lang="ru-RU" b="1" dirty="0">
                <a:latin typeface="+mj-lt"/>
              </a:rPr>
              <a:t>136 округ </a:t>
            </a:r>
            <a:r>
              <a:rPr lang="ru-RU" b="1" dirty="0" err="1">
                <a:latin typeface="+mj-lt"/>
              </a:rPr>
              <a:t>Роменская</a:t>
            </a:r>
            <a:r>
              <a:rPr lang="ru-RU" b="1" dirty="0">
                <a:latin typeface="+mj-lt"/>
              </a:rPr>
              <a:t>  И.В.</a:t>
            </a:r>
          </a:p>
          <a:p>
            <a:pPr>
              <a:lnSpc>
                <a:spcPct val="200000"/>
              </a:lnSpc>
            </a:pPr>
            <a:r>
              <a:rPr lang="ru-RU" b="1" dirty="0">
                <a:latin typeface="+mj-lt"/>
              </a:rPr>
              <a:t>137 округ Ковалевская В.Ф.</a:t>
            </a:r>
          </a:p>
          <a:p>
            <a:pPr>
              <a:lnSpc>
                <a:spcPct val="200000"/>
              </a:lnSpc>
            </a:pPr>
            <a:r>
              <a:rPr lang="ru-RU" b="1" dirty="0">
                <a:latin typeface="+mj-lt"/>
              </a:rPr>
              <a:t>138 округ Кузьмина Ю.Е.</a:t>
            </a:r>
          </a:p>
        </p:txBody>
      </p:sp>
    </p:spTree>
    <p:extLst>
      <p:ext uri="{BB962C8B-B14F-4D97-AF65-F5344CB8AC3E}">
        <p14:creationId xmlns:p14="http://schemas.microsoft.com/office/powerpoint/2010/main" val="2808017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1156990"/>
          </a:xfrm>
        </p:spPr>
        <p:txBody>
          <a:bodyPr>
            <a:normAutofit/>
          </a:bodyPr>
          <a:lstStyle/>
          <a:p>
            <a:r>
              <a:rPr lang="ru-RU" sz="4400" b="1" dirty="0"/>
              <a:t>Штаб по организации выборов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>
                <a:latin typeface="+mj-lt"/>
              </a:rPr>
              <a:t>Зиновьева В.</a:t>
            </a:r>
          </a:p>
          <a:p>
            <a:pPr>
              <a:lnSpc>
                <a:spcPct val="150000"/>
              </a:lnSpc>
            </a:pPr>
            <a:r>
              <a:rPr lang="ru-RU" sz="3200" b="1" dirty="0">
                <a:latin typeface="+mj-lt"/>
              </a:rPr>
              <a:t>Ковалевская В.</a:t>
            </a:r>
          </a:p>
          <a:p>
            <a:pPr>
              <a:lnSpc>
                <a:spcPct val="150000"/>
              </a:lnSpc>
            </a:pPr>
            <a:r>
              <a:rPr lang="ru-RU" sz="3200" b="1" dirty="0">
                <a:latin typeface="+mj-lt"/>
              </a:rPr>
              <a:t>Кузьмина Ю.</a:t>
            </a:r>
          </a:p>
          <a:p>
            <a:pPr>
              <a:lnSpc>
                <a:spcPct val="150000"/>
              </a:lnSpc>
            </a:pPr>
            <a:r>
              <a:rPr lang="ru-RU" sz="3200" b="1" dirty="0">
                <a:latin typeface="+mj-lt"/>
              </a:rPr>
              <a:t>Бартенева М.</a:t>
            </a:r>
          </a:p>
          <a:p>
            <a:pPr>
              <a:lnSpc>
                <a:spcPct val="150000"/>
              </a:lnSpc>
            </a:pPr>
            <a:r>
              <a:rPr lang="ru-RU" sz="3200" b="1" dirty="0">
                <a:latin typeface="+mj-lt"/>
              </a:rPr>
              <a:t>Антонова Л.</a:t>
            </a:r>
          </a:p>
        </p:txBody>
      </p:sp>
    </p:spTree>
    <p:extLst>
      <p:ext uri="{BB962C8B-B14F-4D97-AF65-F5344CB8AC3E}">
        <p14:creationId xmlns:p14="http://schemas.microsoft.com/office/powerpoint/2010/main" val="1902210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7385248" cy="5289451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ru-RU" sz="4800" dirty="0"/>
              <a:t>Особенностью схемы одномандатных округов, утвержденной в сентябре 2015 года, стала «лепестковая нарезка»</a:t>
            </a:r>
          </a:p>
        </p:txBody>
      </p:sp>
    </p:spTree>
    <p:extLst>
      <p:ext uri="{BB962C8B-B14F-4D97-AF65-F5344CB8AC3E}">
        <p14:creationId xmlns:p14="http://schemas.microsoft.com/office/powerpoint/2010/main" val="3662388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Количество подписей необходимо собрать по округам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lnSpc>
                <a:spcPct val="200000"/>
              </a:lnSpc>
              <a:buNone/>
            </a:pPr>
            <a:r>
              <a:rPr lang="ru-RU" sz="3200" dirty="0">
                <a:latin typeface="+mj-lt"/>
              </a:rPr>
              <a:t>135 Новосибирский округ 16328 тыс.</a:t>
            </a:r>
          </a:p>
          <a:p>
            <a:pPr marL="36576" indent="0">
              <a:lnSpc>
                <a:spcPct val="200000"/>
              </a:lnSpc>
              <a:buNone/>
            </a:pPr>
            <a:r>
              <a:rPr lang="ru-RU" sz="3200" dirty="0">
                <a:latin typeface="+mj-lt"/>
              </a:rPr>
              <a:t>136 Центральный округ 16201 тыс.</a:t>
            </a:r>
          </a:p>
          <a:p>
            <a:pPr marL="36576" indent="0">
              <a:lnSpc>
                <a:spcPct val="200000"/>
              </a:lnSpc>
              <a:buNone/>
            </a:pPr>
            <a:r>
              <a:rPr lang="ru-RU" sz="3200" dirty="0">
                <a:latin typeface="+mj-lt"/>
              </a:rPr>
              <a:t>137 </a:t>
            </a:r>
            <a:r>
              <a:rPr lang="ru-RU" sz="3200" dirty="0" err="1">
                <a:latin typeface="+mj-lt"/>
              </a:rPr>
              <a:t>Искитимский</a:t>
            </a:r>
            <a:r>
              <a:rPr lang="ru-RU" sz="3200" dirty="0">
                <a:latin typeface="+mj-lt"/>
              </a:rPr>
              <a:t> округ 15588 тыс.</a:t>
            </a:r>
          </a:p>
          <a:p>
            <a:pPr marL="36576" indent="0">
              <a:lnSpc>
                <a:spcPct val="200000"/>
              </a:lnSpc>
              <a:buNone/>
            </a:pPr>
            <a:r>
              <a:rPr lang="ru-RU" sz="3200" dirty="0">
                <a:latin typeface="+mj-lt"/>
              </a:rPr>
              <a:t>138 </a:t>
            </a:r>
            <a:r>
              <a:rPr lang="ru-RU" sz="3200" dirty="0" err="1">
                <a:latin typeface="+mj-lt"/>
              </a:rPr>
              <a:t>Барабинский</a:t>
            </a:r>
            <a:r>
              <a:rPr lang="ru-RU" sz="3200" dirty="0">
                <a:latin typeface="+mj-lt"/>
              </a:rPr>
              <a:t> округ 16147 тыс.</a:t>
            </a:r>
          </a:p>
        </p:txBody>
      </p:sp>
    </p:spTree>
    <p:extLst>
      <p:ext uri="{BB962C8B-B14F-4D97-AF65-F5344CB8AC3E}">
        <p14:creationId xmlns:p14="http://schemas.microsoft.com/office/powerpoint/2010/main" val="871942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b="1" dirty="0"/>
              <a:t>Выдвижение кандидатов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ru-RU" dirty="0">
                <a:latin typeface="+mj-lt"/>
              </a:rPr>
              <a:t>Это возможно в течение 25 дней после того, как президент официально назначит выборы. Решение принимается за 110-90 дней до голосования. </a:t>
            </a:r>
          </a:p>
          <a:p>
            <a:pPr marL="36576" indent="0">
              <a:buNone/>
            </a:pPr>
            <a:r>
              <a:rPr lang="ru-RU" dirty="0">
                <a:latin typeface="+mj-lt"/>
              </a:rPr>
              <a:t>Специальным законом в 2016 году выборы перенесли на Единый день голосования 18 сентября, избирательная кампания начнется в июне-июле.</a:t>
            </a:r>
          </a:p>
        </p:txBody>
      </p:sp>
    </p:spTree>
    <p:extLst>
      <p:ext uri="{BB962C8B-B14F-4D97-AF65-F5344CB8AC3E}">
        <p14:creationId xmlns:p14="http://schemas.microsoft.com/office/powerpoint/2010/main" val="2886989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Ведение агитации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endParaRPr lang="ru-RU" dirty="0"/>
          </a:p>
          <a:p>
            <a:pPr marL="36576" indent="0" algn="ctr">
              <a:lnSpc>
                <a:spcPct val="150000"/>
              </a:lnSpc>
              <a:buNone/>
            </a:pPr>
            <a:r>
              <a:rPr lang="ru-RU" sz="3600" dirty="0"/>
              <a:t>Агитацию можно начинать прямо с момента подачи документов в Избирательную комиссию</a:t>
            </a:r>
          </a:p>
        </p:txBody>
      </p:sp>
    </p:spTree>
    <p:extLst>
      <p:ext uri="{BB962C8B-B14F-4D97-AF65-F5344CB8AC3E}">
        <p14:creationId xmlns:p14="http://schemas.microsoft.com/office/powerpoint/2010/main" val="1373499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img0.liveinternet.ru/images/attach/c/3/84/343/84343654_174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496" cy="6524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055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28800"/>
            <a:ext cx="7467600" cy="4525963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052736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+mj-lt"/>
              </a:rPr>
              <a:t>Высшим непосредственным </a:t>
            </a:r>
          </a:p>
          <a:p>
            <a:pPr algn="ctr"/>
            <a:endParaRPr lang="ru-RU" sz="4000" b="1" dirty="0">
              <a:latin typeface="+mj-lt"/>
            </a:endParaRPr>
          </a:p>
          <a:p>
            <a:pPr algn="ctr"/>
            <a:r>
              <a:rPr lang="ru-RU" sz="4000" b="1" dirty="0">
                <a:latin typeface="+mj-lt"/>
              </a:rPr>
              <a:t>выражением власти народа</a:t>
            </a:r>
          </a:p>
          <a:p>
            <a:pPr algn="ctr"/>
            <a:endParaRPr lang="ru-RU" sz="4000" b="1" dirty="0">
              <a:latin typeface="+mj-lt"/>
            </a:endParaRPr>
          </a:p>
          <a:p>
            <a:pPr algn="ctr"/>
            <a:r>
              <a:rPr lang="ru-RU" sz="4000" b="1" dirty="0">
                <a:latin typeface="+mj-lt"/>
              </a:rPr>
              <a:t> являются</a:t>
            </a:r>
            <a:r>
              <a:rPr lang="ru-RU" sz="4000" dirty="0">
                <a:latin typeface="+mj-lt"/>
              </a:rPr>
              <a:t> </a:t>
            </a:r>
            <a:r>
              <a:rPr lang="ru-RU" sz="4000" b="1" dirty="0">
                <a:latin typeface="+mj-lt"/>
              </a:rPr>
              <a:t>референдум и </a:t>
            </a:r>
          </a:p>
          <a:p>
            <a:pPr algn="ctr"/>
            <a:endParaRPr lang="ru-RU" sz="4000" b="1" dirty="0">
              <a:latin typeface="+mj-lt"/>
            </a:endParaRPr>
          </a:p>
          <a:p>
            <a:pPr algn="ctr"/>
            <a:r>
              <a:rPr lang="ru-RU" sz="4000" b="1" dirty="0">
                <a:latin typeface="+mj-lt"/>
              </a:rPr>
              <a:t>свободные выборы</a:t>
            </a:r>
            <a:endParaRPr lang="ru-RU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7100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7467600" cy="4525963"/>
          </a:xfrm>
        </p:spPr>
        <p:txBody>
          <a:bodyPr>
            <a:noAutofit/>
          </a:bodyPr>
          <a:lstStyle/>
          <a:p>
            <a:pPr marL="36576" indent="0" algn="ctr">
              <a:buNone/>
            </a:pPr>
            <a:r>
              <a:rPr lang="ru-RU" sz="4400" dirty="0"/>
              <a:t>Уже сейчас многие серьёзные политологи склоняются к мнению, что выборы 2016 в Думу станут первым серьёзным поражением партии власти за прошедшие много лет.</a:t>
            </a:r>
          </a:p>
          <a:p>
            <a:pPr algn="ctr"/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161513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caricatura.ru/parad/nikitin_alexander/pic/191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5050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7457256" cy="5433467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ru-RU" sz="4800" b="1" dirty="0">
                <a:latin typeface="+mj-lt"/>
              </a:rPr>
              <a:t>Выборы 2016 года в России обещают быть интересными</a:t>
            </a:r>
          </a:p>
          <a:p>
            <a:pPr marL="36576" indent="0" algn="ctr">
              <a:buNone/>
            </a:pPr>
            <a:endParaRPr lang="ru-RU" sz="4800" dirty="0">
              <a:latin typeface="+mj-lt"/>
            </a:endParaRPr>
          </a:p>
          <a:p>
            <a:pPr marL="36576" indent="0" algn="ctr">
              <a:buNone/>
            </a:pPr>
            <a:r>
              <a:rPr lang="ru-RU" sz="4800" dirty="0">
                <a:latin typeface="+mj-lt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4022174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caricatura.ru/parad/kremlev/pic/895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404937"/>
            <a:ext cx="5715000" cy="404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caricatura.ru/parad/kremlev/pic/895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27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inform.miass.ru/news/2007/11/30/12510/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901" y="0"/>
            <a:ext cx="9324528" cy="8325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8129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Государственная власть РФ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ru-RU" dirty="0"/>
              <a:t>Государственную власть в Российской Федерации осуществляют:</a:t>
            </a:r>
          </a:p>
          <a:p>
            <a:r>
              <a:rPr lang="ru-RU" dirty="0"/>
              <a:t> Президент Российской Федерации,</a:t>
            </a:r>
          </a:p>
          <a:p>
            <a:r>
              <a:rPr lang="ru-RU" dirty="0"/>
              <a:t>Федеральное Собрание (Совет</a:t>
            </a:r>
          </a:p>
          <a:p>
            <a:pPr marL="36576" indent="0">
              <a:buNone/>
            </a:pPr>
            <a:r>
              <a:rPr lang="ru-RU" dirty="0"/>
              <a:t>Федерации и </a:t>
            </a:r>
            <a:r>
              <a:rPr lang="ru-RU" b="1" dirty="0"/>
              <a:t>Государственная Дума</a:t>
            </a:r>
            <a:r>
              <a:rPr lang="ru-RU" dirty="0"/>
              <a:t>),</a:t>
            </a:r>
          </a:p>
          <a:p>
            <a:r>
              <a:rPr lang="ru-RU" dirty="0"/>
              <a:t>Правительство Российской Федерации,</a:t>
            </a:r>
          </a:p>
          <a:p>
            <a:r>
              <a:rPr lang="ru-RU" dirty="0"/>
              <a:t>Суды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2620340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Госуда́рственная</a:t>
            </a:r>
            <a:r>
              <a:rPr lang="ru-RU" dirty="0"/>
              <a:t> </a:t>
            </a:r>
            <a:r>
              <a:rPr lang="ru-RU" b="1" dirty="0" err="1"/>
              <a:t>Ду́ма</a:t>
            </a:r>
            <a:r>
              <a:rPr lang="ru-RU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1772816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+mj-lt"/>
              </a:rPr>
              <a:t>Нижняя палата Федерального собрания, высший законодательный орган власти в Российской Федерации наряду с Советом Федерации.</a:t>
            </a:r>
          </a:p>
          <a:p>
            <a:r>
              <a:rPr lang="ru-RU" sz="3200" dirty="0">
                <a:latin typeface="+mj-lt"/>
              </a:rPr>
              <a:t> Избирается гражданами Российской Федерации на основе всеобщего равного и прямого избирательного права при тайном голосовании сроком на пять лет.</a:t>
            </a:r>
          </a:p>
        </p:txBody>
      </p:sp>
    </p:spTree>
    <p:extLst>
      <p:ext uri="{BB962C8B-B14F-4D97-AF65-F5344CB8AC3E}">
        <p14:creationId xmlns:p14="http://schemas.microsoft.com/office/powerpoint/2010/main" val="1781877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Выборы 2016 в Государственную Думу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28800"/>
            <a:ext cx="7467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	</a:t>
            </a:r>
            <a:endParaRPr lang="ru-RU" dirty="0"/>
          </a:p>
          <a:p>
            <a:pPr marL="0" indent="0">
              <a:buNone/>
            </a:pPr>
            <a:r>
              <a:rPr lang="ru-RU" sz="3900" dirty="0"/>
              <a:t>Выборы станут главным политическим событием года в стране. Данное событие станет не просто определяющим политические расклады на ближайшие несколько лет, но и генеральной репетицией более значимых выборов России – президентских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6429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abakan.bezformata.ru/content/image9791528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597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9084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</a:t>
            </a:r>
            <a:r>
              <a:rPr lang="ru-RU" dirty="0" err="1"/>
              <a:t>остав</a:t>
            </a:r>
            <a:r>
              <a:rPr lang="ru-RU" dirty="0"/>
              <a:t> Российской Федерации: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>
                <a:latin typeface="+mj-lt"/>
              </a:rPr>
              <a:t>республики;</a:t>
            </a:r>
          </a:p>
          <a:p>
            <a:pPr lvl="0"/>
            <a:r>
              <a:rPr lang="ru-RU" dirty="0">
                <a:latin typeface="+mj-lt"/>
              </a:rPr>
              <a:t>автономные области;</a:t>
            </a:r>
          </a:p>
          <a:p>
            <a:pPr lvl="0"/>
            <a:r>
              <a:rPr lang="ru-RU" dirty="0">
                <a:latin typeface="+mj-lt"/>
              </a:rPr>
              <a:t>автономные округа; </a:t>
            </a:r>
          </a:p>
          <a:p>
            <a:pPr lvl="0"/>
            <a:r>
              <a:rPr lang="ru-RU" dirty="0">
                <a:latin typeface="+mj-lt"/>
              </a:rPr>
              <a:t>края;</a:t>
            </a:r>
          </a:p>
          <a:p>
            <a:pPr lvl="0"/>
            <a:r>
              <a:rPr lang="ru-RU" dirty="0">
                <a:latin typeface="+mj-lt"/>
              </a:rPr>
              <a:t>области;</a:t>
            </a:r>
          </a:p>
          <a:p>
            <a:pPr lvl="0"/>
            <a:r>
              <a:rPr lang="ru-RU" dirty="0">
                <a:latin typeface="+mj-lt"/>
              </a:rPr>
              <a:t>города федерального значения – Москва, Санкт-Петербург, Севастополь</a:t>
            </a:r>
          </a:p>
          <a:p>
            <a:pPr marL="0" indent="0">
              <a:buNone/>
            </a:pPr>
            <a:endParaRPr lang="ru-RU" dirty="0"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+mj-lt"/>
              </a:rPr>
              <a:t>	</a:t>
            </a:r>
            <a:r>
              <a:rPr lang="ru-RU" b="1" dirty="0">
                <a:latin typeface="+mj-lt"/>
              </a:rPr>
              <a:t>Всего 85 субъектов РФ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397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 Сколько в Госдуме депутатов и как их выбирают?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" indent="0">
              <a:buNone/>
            </a:pPr>
            <a:r>
              <a:rPr lang="ru-RU" sz="3600" dirty="0"/>
              <a:t>В 2016 году дата голосования попадает на 18 сентября. Выборы пройдут по смешанной избирательной системе: </a:t>
            </a:r>
          </a:p>
          <a:p>
            <a:pPr marL="36576" indent="0">
              <a:buNone/>
            </a:pPr>
            <a:r>
              <a:rPr lang="ru-RU" sz="3600" b="1" dirty="0"/>
              <a:t>225</a:t>
            </a:r>
            <a:r>
              <a:rPr lang="ru-RU" sz="3600" dirty="0"/>
              <a:t> депутатов будут избираться по партийным спискам, </a:t>
            </a:r>
          </a:p>
          <a:p>
            <a:pPr marL="36576" indent="0">
              <a:buNone/>
            </a:pPr>
            <a:r>
              <a:rPr lang="ru-RU" sz="3600" b="1" dirty="0"/>
              <a:t>225</a:t>
            </a:r>
            <a:r>
              <a:rPr lang="ru-RU" sz="3600" dirty="0"/>
              <a:t> – по одномандатным округам.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542135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499</TotalTime>
  <Words>399</Words>
  <Application>Microsoft Office PowerPoint</Application>
  <PresentationFormat>Экран (4:3)</PresentationFormat>
  <Paragraphs>84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Franklin Gothic Book</vt:lpstr>
      <vt:lpstr>Wingdings 2</vt:lpstr>
      <vt:lpstr>Техническая</vt:lpstr>
      <vt:lpstr>ВЫБОРЫ 2016</vt:lpstr>
      <vt:lpstr>Презентация PowerPoint</vt:lpstr>
      <vt:lpstr>Презентация PowerPoint</vt:lpstr>
      <vt:lpstr>Государственная власть РФ </vt:lpstr>
      <vt:lpstr>Госуда́рственная Ду́ма </vt:lpstr>
      <vt:lpstr>Выборы 2016 в Государственную Думу</vt:lpstr>
      <vt:lpstr>Презентация PowerPoint</vt:lpstr>
      <vt:lpstr>Cостав Российской Федерации:</vt:lpstr>
      <vt:lpstr> Сколько в Госдуме депутатов и как их выбирают?</vt:lpstr>
      <vt:lpstr>Презентация PowerPoint</vt:lpstr>
      <vt:lpstr>Количество одномандатных избирательных округов </vt:lpstr>
      <vt:lpstr>Новосибирская область</vt:lpstr>
      <vt:lpstr>Кандидаты от ЦИДИВО 190И:</vt:lpstr>
      <vt:lpstr>Штаб по организации выборов</vt:lpstr>
      <vt:lpstr>Презентация PowerPoint</vt:lpstr>
      <vt:lpstr>Количество подписей необходимо собрать по округам:</vt:lpstr>
      <vt:lpstr>Выдвижение кандидатов</vt:lpstr>
      <vt:lpstr>Ведение агитации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Выборы 2016</dc:title>
  <dc:creator>u</dc:creator>
  <cp:lastModifiedBy>Сергей</cp:lastModifiedBy>
  <cp:revision>27</cp:revision>
  <dcterms:created xsi:type="dcterms:W3CDTF">2016-05-17T15:34:32Z</dcterms:created>
  <dcterms:modified xsi:type="dcterms:W3CDTF">2016-05-21T19:17:53Z</dcterms:modified>
</cp:coreProperties>
</file>